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74" r:id="rId12"/>
    <p:sldId id="281" r:id="rId13"/>
    <p:sldId id="279" r:id="rId14"/>
    <p:sldId id="275" r:id="rId15"/>
    <p:sldId id="266" r:id="rId16"/>
    <p:sldId id="268" r:id="rId17"/>
    <p:sldId id="267" r:id="rId18"/>
    <p:sldId id="278" r:id="rId19"/>
    <p:sldId id="272" r:id="rId20"/>
    <p:sldId id="269" r:id="rId21"/>
    <p:sldId id="271"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4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92" autoAdjust="0"/>
  </p:normalViewPr>
  <p:slideViewPr>
    <p:cSldViewPr>
      <p:cViewPr varScale="1">
        <p:scale>
          <a:sx n="97" d="100"/>
          <a:sy n="97" d="100"/>
        </p:scale>
        <p:origin x="200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36BFB2-94EB-42E3-BF9F-FA9D1958C84D}" type="datetimeFigureOut">
              <a:rPr lang="en-US" smtClean="0"/>
              <a:t>6/11/2021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A4C7F2-0574-4A4A-A9A5-B06D51D27F30}" type="slidenum">
              <a:rPr lang="en-US" smtClean="0"/>
              <a:t>‹#›</a:t>
            </a:fld>
            <a:endParaRPr lang="en-US"/>
          </a:p>
        </p:txBody>
      </p:sp>
    </p:spTree>
    <p:extLst>
      <p:ext uri="{BB962C8B-B14F-4D97-AF65-F5344CB8AC3E}">
        <p14:creationId xmlns:p14="http://schemas.microsoft.com/office/powerpoint/2010/main" val="2261436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Effective June 5, 2020. </a:t>
            </a:r>
            <a:r>
              <a:rPr lang="en-US" dirty="0" smtClean="0">
                <a:effectLst/>
              </a:rPr>
              <a:t>The Illinois legislature enacted bipartisan amendments to the Illinois Workers’ Compensation and Occupational Diseases Acts to address the evidentiary requirements and standard of proof for COVID-19 claims.</a:t>
            </a:r>
          </a:p>
          <a:p>
            <a:endParaRPr lang="en-US" dirty="0" smtClean="0">
              <a:effectLst/>
            </a:endParaRPr>
          </a:p>
          <a:p>
            <a:r>
              <a:rPr lang="en-US" dirty="0" smtClean="0">
                <a:effectLst/>
              </a:rPr>
              <a:t>In passing the amendments,</a:t>
            </a:r>
            <a:r>
              <a:rPr lang="en-US" baseline="0" dirty="0" smtClean="0">
                <a:effectLst/>
              </a:rPr>
              <a:t> the legislature created </a:t>
            </a:r>
            <a:r>
              <a:rPr lang="en-US" b="1" dirty="0" smtClean="0">
                <a:effectLst/>
              </a:rPr>
              <a:t>a rebuttable presumption that a COVID-19 diagnosis or related injury arises out of and in the course of employment in defined circumstances.</a:t>
            </a:r>
          </a:p>
          <a:p>
            <a:endParaRPr lang="en-US" b="1"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statute provides, “In any proceeding before the Commission in which the employee is a COVID-19 first responder or front line worker as defined in the subsection, if the employee’s injury or occupational disease resulted from exposure to and contraction of COVID-19, the exposure and contraction shall be rebuttably presumed to have arisen out of and in the course of the employee’s first responder or front line worker employment and the injury or occupational disease shall be rebuttably  presumed to be causally connected to the hazards or exposures of the employee’s first responder or front-line worker employment.”</a:t>
            </a:r>
          </a:p>
          <a:p>
            <a:endParaRPr lang="en-US" b="0" dirty="0"/>
          </a:p>
        </p:txBody>
      </p:sp>
      <p:sp>
        <p:nvSpPr>
          <p:cNvPr id="4" name="Slide Number Placeholder 3"/>
          <p:cNvSpPr>
            <a:spLocks noGrp="1"/>
          </p:cNvSpPr>
          <p:nvPr>
            <p:ph type="sldNum" sz="quarter" idx="10"/>
          </p:nvPr>
        </p:nvSpPr>
        <p:spPr/>
        <p:txBody>
          <a:bodyPr/>
          <a:lstStyle/>
          <a:p>
            <a:fld id="{8DA4C7F2-0574-4A4A-A9A5-B06D51D27F30}" type="slidenum">
              <a:rPr lang="en-US" smtClean="0"/>
              <a:t>2</a:t>
            </a:fld>
            <a:endParaRPr lang="en-US"/>
          </a:p>
        </p:txBody>
      </p:sp>
    </p:spTree>
    <p:extLst>
      <p:ext uri="{BB962C8B-B14F-4D97-AF65-F5344CB8AC3E}">
        <p14:creationId xmlns:p14="http://schemas.microsoft.com/office/powerpoint/2010/main" val="2252410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D6559756-FCDE-460A-8E00-15413B90CE22}" type="datetimeFigureOut">
              <a:rPr lang="en-US" smtClean="0"/>
              <a:t>6/11/2021</a:t>
            </a:fld>
            <a:endParaRPr lang="en-US"/>
          </a:p>
        </p:txBody>
      </p:sp>
      <p:sp>
        <p:nvSpPr>
          <p:cNvPr id="8" name="Slide Number Placeholder 7"/>
          <p:cNvSpPr>
            <a:spLocks noGrp="1"/>
          </p:cNvSpPr>
          <p:nvPr>
            <p:ph type="sldNum" sz="quarter" idx="11"/>
          </p:nvPr>
        </p:nvSpPr>
        <p:spPr/>
        <p:txBody>
          <a:bodyPr/>
          <a:lstStyle/>
          <a:p>
            <a:fld id="{EE59AEA2-F1CE-439A-9985-65D0467D3F27}"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559756-FCDE-460A-8E00-15413B90CE22}"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559756-FCDE-460A-8E00-15413B90CE22}"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D6559756-FCDE-460A-8E00-15413B90CE22}"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559756-FCDE-460A-8E00-15413B90CE22}"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9AEA2-F1CE-439A-9985-65D0467D3F27}"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D6559756-FCDE-460A-8E00-15413B90CE22}"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9AEA2-F1CE-439A-9985-65D0467D3F27}"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6559756-FCDE-460A-8E00-15413B90CE22}"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9AEA2-F1CE-439A-9985-65D0467D3F27}"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559756-FCDE-460A-8E00-15413B90CE22}"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559756-FCDE-460A-8E00-15413B90CE22}"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559756-FCDE-460A-8E00-15413B90CE22}"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559756-FCDE-460A-8E00-15413B90CE22}"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9AEA2-F1CE-439A-9985-65D0467D3F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6559756-FCDE-460A-8E00-15413B90CE22}" type="datetimeFigureOut">
              <a:rPr lang="en-US" smtClean="0"/>
              <a:t>6/11/2021</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EE59AEA2-F1CE-439A-9985-65D0467D3F27}"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jdesai@rusinlaw.com" TargetMode="External"/><Relationship Id="rId2" Type="http://schemas.openxmlformats.org/officeDocument/2006/relationships/hyperlink" Target="mailto:ksthankiya@rusin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sz="6000" dirty="0" err="1" smtClean="0"/>
              <a:t>Covid’s</a:t>
            </a:r>
            <a:r>
              <a:rPr lang="en-US" sz="6000" dirty="0" smtClean="0"/>
              <a:t> Impact on Workers’ Compensation Claims</a:t>
            </a:r>
            <a:endParaRPr lang="en-US" sz="6000" dirty="0"/>
          </a:p>
        </p:txBody>
      </p:sp>
      <p:sp>
        <p:nvSpPr>
          <p:cNvPr id="3" name="Subtitle 2"/>
          <p:cNvSpPr>
            <a:spLocks noGrp="1"/>
          </p:cNvSpPr>
          <p:nvPr>
            <p:ph type="subTitle" idx="1"/>
          </p:nvPr>
        </p:nvSpPr>
        <p:spPr/>
        <p:txBody>
          <a:bodyPr/>
          <a:lstStyle/>
          <a:p>
            <a:r>
              <a:rPr lang="en-US" dirty="0" smtClean="0"/>
              <a:t>By Kisa P. Sthankiya &amp; Jigar S. Desai</a:t>
            </a:r>
          </a:p>
          <a:p>
            <a:r>
              <a:rPr lang="en-US" dirty="0" smtClean="0"/>
              <a:t>Moderated by Mark P. Rusin</a:t>
            </a:r>
            <a:endParaRPr lang="en-US" dirty="0"/>
          </a:p>
        </p:txBody>
      </p:sp>
    </p:spTree>
    <p:extLst>
      <p:ext uri="{BB962C8B-B14F-4D97-AF65-F5344CB8AC3E}">
        <p14:creationId xmlns:p14="http://schemas.microsoft.com/office/powerpoint/2010/main" val="4082923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Rebutted – now what?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Once the presumption is rebutted or does not apply, Employee can still establish entitlement to benefits under the Occupational Diseases Act </a:t>
            </a:r>
          </a:p>
          <a:p>
            <a:pPr lvl="1"/>
            <a:r>
              <a:rPr lang="en-US" dirty="0" smtClean="0"/>
              <a:t>Occupational Disease definition: </a:t>
            </a:r>
          </a:p>
          <a:p>
            <a:pPr lvl="2"/>
            <a:r>
              <a:rPr lang="en-US" dirty="0" smtClean="0"/>
              <a:t>“</a:t>
            </a:r>
            <a:r>
              <a:rPr lang="en-US" dirty="0"/>
              <a:t>a disease arising out of and in the course of the employment or which has become aggravated and rendered disabling as a result of the exposure of the employment.  Such aggravation shall arise out of a </a:t>
            </a:r>
            <a:r>
              <a:rPr lang="en-US" u="sng" dirty="0"/>
              <a:t>risk peculiar to or increased by the employment and not common to the general public</a:t>
            </a:r>
            <a:r>
              <a:rPr lang="en-US" dirty="0"/>
              <a:t>.  820 ILCS 310/1(d</a:t>
            </a:r>
            <a:r>
              <a:rPr lang="en-US" dirty="0" smtClean="0"/>
              <a:t>)</a:t>
            </a:r>
          </a:p>
          <a:p>
            <a:pPr lvl="1"/>
            <a:r>
              <a:rPr lang="en-US" dirty="0" smtClean="0"/>
              <a:t>Arise out of employment:</a:t>
            </a:r>
          </a:p>
          <a:p>
            <a:pPr lvl="2"/>
            <a:r>
              <a:rPr lang="en-US" dirty="0" smtClean="0"/>
              <a:t> “A </a:t>
            </a:r>
            <a:r>
              <a:rPr lang="en-US" dirty="0"/>
              <a:t>disease shall be deemed to arise out of the employment if there is apparent to the rational mind, upon consideration of all the circumstances, a causal connection between the conditions under which the work is performed and the occupational disease.” 820 ILCS 310/1(d) (emphasis added</a:t>
            </a:r>
            <a:r>
              <a:rPr lang="en-US" dirty="0" smtClean="0"/>
              <a:t>).</a:t>
            </a:r>
          </a:p>
          <a:p>
            <a:pPr lvl="2"/>
            <a:r>
              <a:rPr lang="en-US" dirty="0" smtClean="0"/>
              <a:t>“</a:t>
            </a:r>
            <a:r>
              <a:rPr lang="en-US" dirty="0"/>
              <a:t>An employee shall be conclusively deemed to have been exposed to the hazards of an occupational disease when, </a:t>
            </a:r>
            <a:r>
              <a:rPr lang="en-US" u="sng" dirty="0"/>
              <a:t>for any length of time however short</a:t>
            </a:r>
            <a:r>
              <a:rPr lang="en-US" dirty="0"/>
              <a:t>, he or she is employed in an occupation or process in which the hazard of the disease exists.”  820 ILCS 310/1(d</a:t>
            </a:r>
            <a:r>
              <a:rPr lang="en-US" dirty="0" smtClean="0"/>
              <a:t>)</a:t>
            </a:r>
          </a:p>
        </p:txBody>
      </p:sp>
    </p:spTree>
    <p:extLst>
      <p:ext uri="{BB962C8B-B14F-4D97-AF65-F5344CB8AC3E}">
        <p14:creationId xmlns:p14="http://schemas.microsoft.com/office/powerpoint/2010/main" val="3028781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Rebutted – now what?</a:t>
            </a:r>
            <a:endParaRPr lang="en-US" dirty="0"/>
          </a:p>
        </p:txBody>
      </p:sp>
      <p:sp>
        <p:nvSpPr>
          <p:cNvPr id="3" name="Content Placeholder 2"/>
          <p:cNvSpPr>
            <a:spLocks noGrp="1"/>
          </p:cNvSpPr>
          <p:nvPr>
            <p:ph idx="1"/>
          </p:nvPr>
        </p:nvSpPr>
        <p:spPr/>
        <p:txBody>
          <a:bodyPr/>
          <a:lstStyle/>
          <a:p>
            <a:pPr lvl="1"/>
            <a:r>
              <a:rPr lang="en-US" dirty="0"/>
              <a:t>Employee can still establish by a preponderance of the evidence that the Covid-19 exposure was the result of a work-related exposure just as in any infectious disease exposure case</a:t>
            </a:r>
            <a:r>
              <a:rPr lang="en-US" dirty="0" smtClean="0"/>
              <a:t>.</a:t>
            </a:r>
          </a:p>
          <a:p>
            <a:pPr marL="914400" lvl="2" indent="0">
              <a:buNone/>
            </a:pPr>
            <a:endParaRPr lang="en-US" dirty="0"/>
          </a:p>
          <a:p>
            <a:pPr lvl="2"/>
            <a:r>
              <a:rPr lang="en-US" sz="1300" dirty="0" smtClean="0"/>
              <a:t>Do not need to prove that there was actual exposure, </a:t>
            </a:r>
            <a:r>
              <a:rPr lang="en-US" sz="1300" dirty="0"/>
              <a:t>“Nothing in the statutory language requires proof of a direct causal connection.” </a:t>
            </a:r>
            <a:r>
              <a:rPr lang="en-US" sz="1300" u="sng" dirty="0"/>
              <a:t>Sperling v. Industrial </a:t>
            </a:r>
            <a:r>
              <a:rPr lang="en-US" sz="1300" u="sng" dirty="0" err="1"/>
              <a:t>Comm’n</a:t>
            </a:r>
            <a:r>
              <a:rPr lang="en-US" sz="1300" dirty="0"/>
              <a:t>, 129 Ill. 2d 416, 421, 544 N.E.2d 290, 292, 135 Ill. Dec. 794 (1989).  </a:t>
            </a:r>
            <a:endParaRPr lang="en-US" sz="1300" dirty="0" smtClean="0"/>
          </a:p>
          <a:p>
            <a:pPr lvl="2"/>
            <a:r>
              <a:rPr lang="en-US" sz="1300" dirty="0" smtClean="0"/>
              <a:t>A </a:t>
            </a:r>
            <a:r>
              <a:rPr lang="en-US" sz="1300" dirty="0"/>
              <a:t>causal connection may be based on a medical expert’s opinion that an accident “could have” or “might have” caused an injury.  </a:t>
            </a:r>
            <a:r>
              <a:rPr lang="en-US" sz="1300" u="sng" dirty="0"/>
              <a:t>Consolidation Coal Co. v. Industrial </a:t>
            </a:r>
            <a:r>
              <a:rPr lang="en-US" sz="1300" u="sng" dirty="0" err="1"/>
              <a:t>Comm’n</a:t>
            </a:r>
            <a:r>
              <a:rPr lang="en-US" sz="1300" dirty="0"/>
              <a:t>, 265 Ill. App. 3d 830, 839, 639 N.E.2d 886, 892, 203 Ill. Dec. 327 (1994). “In addition, a chain of events suggesting a causal connection may suffice to prove causation even if the etiology of the disease is unknown.” Id</a:t>
            </a:r>
            <a:r>
              <a:rPr lang="en-US" sz="1300" dirty="0" smtClean="0"/>
              <a:t>.</a:t>
            </a:r>
          </a:p>
          <a:p>
            <a:pPr marL="914400" lvl="2" indent="0">
              <a:buNone/>
            </a:pPr>
            <a:endParaRPr lang="en-US" sz="1300" dirty="0" smtClean="0"/>
          </a:p>
          <a:p>
            <a:pPr lvl="1"/>
            <a:r>
              <a:rPr lang="en-US" dirty="0" smtClean="0"/>
              <a:t>High burden of proof to meet for employee </a:t>
            </a:r>
            <a:endParaRPr lang="en-US" dirty="0"/>
          </a:p>
          <a:p>
            <a:endParaRPr lang="en-US" dirty="0"/>
          </a:p>
        </p:txBody>
      </p:sp>
    </p:spTree>
    <p:extLst>
      <p:ext uri="{BB962C8B-B14F-4D97-AF65-F5344CB8AC3E}">
        <p14:creationId xmlns:p14="http://schemas.microsoft.com/office/powerpoint/2010/main" val="2386992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Vaccines</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employers can require </a:t>
            </a:r>
            <a:r>
              <a:rPr lang="en-US" dirty="0" err="1" smtClean="0"/>
              <a:t>Covid</a:t>
            </a:r>
            <a:r>
              <a:rPr lang="en-US" dirty="0" smtClean="0"/>
              <a:t> vaccines as a condition of employment</a:t>
            </a:r>
          </a:p>
          <a:p>
            <a:pPr lvl="1"/>
            <a:r>
              <a:rPr lang="en-US" dirty="0" smtClean="0"/>
              <a:t>Making a condition of employment opens exposure to liability for adverse reaction to Vaccine</a:t>
            </a:r>
          </a:p>
          <a:p>
            <a:pPr lvl="2"/>
            <a:r>
              <a:rPr lang="en-US" dirty="0" smtClean="0"/>
              <a:t>Section 11: </a:t>
            </a:r>
            <a:r>
              <a:rPr lang="en-US" sz="1200" dirty="0" smtClean="0"/>
              <a:t>Any </a:t>
            </a:r>
            <a:r>
              <a:rPr lang="en-US" sz="1200" dirty="0"/>
              <a:t>injury to or disease or death of an employee arising from the administration of a vaccine, including without limitation smallpox vaccine, to prepare for, or as a response to, a threatened or potential bioterrorist incident to the employee as part of a voluntary inoculation program in connection with the person’s employment or in connection with any governmental program or recommendation for the inoculation of workers in the employee’s occupation, geographical area, or other category that includes the employee is deemed to arise out of and in the course of the employment for all purposes under this Act</a:t>
            </a:r>
            <a:r>
              <a:rPr lang="en-US" sz="1200" dirty="0" smtClean="0"/>
              <a:t>.</a:t>
            </a:r>
          </a:p>
          <a:p>
            <a:pPr lvl="2"/>
            <a:r>
              <a:rPr lang="en-US" i="1" dirty="0"/>
              <a:t>Lane v. Ferrell Hospital</a:t>
            </a:r>
            <a:r>
              <a:rPr lang="en-US" dirty="0"/>
              <a:t>, 97 IIC </a:t>
            </a:r>
            <a:r>
              <a:rPr lang="en-US" dirty="0" smtClean="0"/>
              <a:t>832 – Hepatitis B vaccine condition of employment for nurse who has adverse reaction found compensable because vaccine was condition of employment not voluntary</a:t>
            </a:r>
            <a:endParaRPr lang="en-US" sz="1200" dirty="0"/>
          </a:p>
          <a:p>
            <a:pPr lvl="2"/>
            <a:endParaRPr lang="en-US" dirty="0" smtClean="0"/>
          </a:p>
          <a:p>
            <a:r>
              <a:rPr lang="en-US" dirty="0" smtClean="0"/>
              <a:t>Employee chooses not to get vaccinated – liability?</a:t>
            </a:r>
          </a:p>
          <a:p>
            <a:pPr lvl="1"/>
            <a:r>
              <a:rPr lang="en-US" dirty="0" smtClean="0"/>
              <a:t>IL HB 3654 – no compensation if unvaccinated employee gets </a:t>
            </a:r>
            <a:r>
              <a:rPr lang="en-US" dirty="0" err="1" smtClean="0"/>
              <a:t>Covid</a:t>
            </a:r>
            <a:r>
              <a:rPr lang="en-US" dirty="0" smtClean="0"/>
              <a:t>. </a:t>
            </a:r>
            <a:endParaRPr lang="en-US" dirty="0"/>
          </a:p>
          <a:p>
            <a:pPr lvl="1"/>
            <a:endParaRPr lang="en-US" dirty="0"/>
          </a:p>
        </p:txBody>
      </p:sp>
    </p:spTree>
    <p:extLst>
      <p:ext uri="{BB962C8B-B14F-4D97-AF65-F5344CB8AC3E}">
        <p14:creationId xmlns:p14="http://schemas.microsoft.com/office/powerpoint/2010/main" val="310411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are we now…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 exact numbers on how many </a:t>
            </a:r>
            <a:r>
              <a:rPr lang="en-US" dirty="0" err="1" smtClean="0"/>
              <a:t>Covid</a:t>
            </a:r>
            <a:r>
              <a:rPr lang="en-US" dirty="0" smtClean="0"/>
              <a:t> cases were filed in Illinois to date.</a:t>
            </a:r>
          </a:p>
          <a:p>
            <a:pPr lvl="1"/>
            <a:r>
              <a:rPr lang="en-US" dirty="0" smtClean="0"/>
              <a:t>Difficult to assess - significant </a:t>
            </a:r>
            <a:r>
              <a:rPr lang="en-US" dirty="0"/>
              <a:t>portion of the health care industry is self-insured, </a:t>
            </a:r>
            <a:r>
              <a:rPr lang="en-US" dirty="0" smtClean="0"/>
              <a:t>and for </a:t>
            </a:r>
            <a:r>
              <a:rPr lang="en-US" dirty="0"/>
              <a:t>the most part, do not report their data to any of the bureaus. </a:t>
            </a:r>
            <a:r>
              <a:rPr lang="en-US" dirty="0" smtClean="0"/>
              <a:t>The education </a:t>
            </a:r>
            <a:r>
              <a:rPr lang="en-US" dirty="0"/>
              <a:t>sector as well as federal, state and local governments </a:t>
            </a:r>
            <a:r>
              <a:rPr lang="en-US" dirty="0" smtClean="0"/>
              <a:t>are also mostly </a:t>
            </a:r>
            <a:r>
              <a:rPr lang="en-US" dirty="0"/>
              <a:t>self-insured, collectively representing over 30 percent of the jobs in the top 20 industries.</a:t>
            </a:r>
            <a:endParaRPr lang="en-US" dirty="0" smtClean="0"/>
          </a:p>
          <a:p>
            <a:r>
              <a:rPr lang="en-US" dirty="0" smtClean="0"/>
              <a:t>90 </a:t>
            </a:r>
            <a:r>
              <a:rPr lang="en-US" dirty="0"/>
              <a:t>percent of </a:t>
            </a:r>
            <a:r>
              <a:rPr lang="en-US" dirty="0" smtClean="0"/>
              <a:t> Sedgwick’s COVID claims required </a:t>
            </a:r>
            <a:r>
              <a:rPr lang="en-US" dirty="0"/>
              <a:t>little medical treatment or time away from work, while another 8 percent are </a:t>
            </a:r>
            <a:r>
              <a:rPr lang="en-US" dirty="0" smtClean="0"/>
              <a:t>moderately </a:t>
            </a:r>
            <a:r>
              <a:rPr lang="en-US" dirty="0"/>
              <a:t>complex</a:t>
            </a:r>
            <a:r>
              <a:rPr lang="en-US" dirty="0" smtClean="0"/>
              <a:t>, </a:t>
            </a:r>
            <a:r>
              <a:rPr lang="en-US" dirty="0"/>
              <a:t>involving about six weeks away from work and medical visits costing $3,000 to $5,000</a:t>
            </a:r>
            <a:r>
              <a:rPr lang="en-US" dirty="0" smtClean="0"/>
              <a:t>.</a:t>
            </a:r>
          </a:p>
          <a:p>
            <a:r>
              <a:rPr lang="en-US" dirty="0"/>
              <a:t>In the first three quarters of 2020, workers’ compensation payments and liabilities were 7.6% lower than in the same period of </a:t>
            </a:r>
            <a:r>
              <a:rPr lang="en-US" dirty="0" smtClean="0"/>
              <a:t>2019</a:t>
            </a:r>
          </a:p>
          <a:p>
            <a:r>
              <a:rPr lang="en-US" dirty="0"/>
              <a:t>Based on a study by Sedgwick of 4,000 patients, 50% were unable to work full-time 6-months post positive test – even though only 8% were hospitalized</a:t>
            </a:r>
          </a:p>
          <a:p>
            <a:r>
              <a:rPr lang="en-US" dirty="0"/>
              <a:t>80% of 50,000 patients studied who were infected with COVID develop one or more long-term symptoms</a:t>
            </a:r>
          </a:p>
          <a:p>
            <a:endParaRPr lang="en-US" dirty="0" smtClean="0"/>
          </a:p>
        </p:txBody>
      </p:sp>
    </p:spTree>
    <p:extLst>
      <p:ext uri="{BB962C8B-B14F-4D97-AF65-F5344CB8AC3E}">
        <p14:creationId xmlns:p14="http://schemas.microsoft.com/office/powerpoint/2010/main" val="3001637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Covid</a:t>
            </a:r>
            <a:r>
              <a:rPr lang="en-US" dirty="0" smtClean="0"/>
              <a:t> Claim Comes In…</a:t>
            </a:r>
            <a:endParaRPr lang="en-US" dirty="0"/>
          </a:p>
        </p:txBody>
      </p:sp>
      <p:sp>
        <p:nvSpPr>
          <p:cNvPr id="3" name="Content Placeholder 2"/>
          <p:cNvSpPr>
            <a:spLocks noGrp="1"/>
          </p:cNvSpPr>
          <p:nvPr>
            <p:ph idx="1"/>
          </p:nvPr>
        </p:nvSpPr>
        <p:spPr/>
        <p:txBody>
          <a:bodyPr/>
          <a:lstStyle/>
          <a:p>
            <a:endParaRPr lang="en-US" dirty="0" smtClean="0"/>
          </a:p>
          <a:p>
            <a:r>
              <a:rPr lang="en-US" dirty="0" smtClean="0"/>
              <a:t>…SO NOW WHAT?</a:t>
            </a:r>
          </a:p>
          <a:p>
            <a:endParaRPr lang="en-US" dirty="0"/>
          </a:p>
          <a:p>
            <a:endParaRPr lang="en-US" dirty="0" smtClean="0"/>
          </a:p>
          <a:p>
            <a:pPr marL="0" indent="0" algn="ctr">
              <a:buNone/>
            </a:pPr>
            <a:r>
              <a:rPr lang="en-US" sz="6000" dirty="0" smtClean="0"/>
              <a:t>GET TO WORK INVESTIGATING</a:t>
            </a:r>
            <a:endParaRPr lang="en-US" sz="6000" dirty="0"/>
          </a:p>
        </p:txBody>
      </p:sp>
    </p:spTree>
    <p:extLst>
      <p:ext uri="{BB962C8B-B14F-4D97-AF65-F5344CB8AC3E}">
        <p14:creationId xmlns:p14="http://schemas.microsoft.com/office/powerpoint/2010/main" val="1093835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dirty="0" smtClean="0"/>
              <a:t>Confirm the positive test or positive diagnosis and date of same</a:t>
            </a:r>
          </a:p>
          <a:p>
            <a:pPr lvl="1"/>
            <a:r>
              <a:rPr lang="en-US" u="sng" dirty="0" smtClean="0"/>
              <a:t>What was the date of symptom onset in relation to the last date the individual worked</a:t>
            </a:r>
            <a:r>
              <a:rPr lang="en-US" dirty="0" smtClean="0"/>
              <a:t>?</a:t>
            </a:r>
          </a:p>
          <a:p>
            <a:pPr marL="457200" lvl="1" indent="0">
              <a:buNone/>
            </a:pPr>
            <a:endParaRPr lang="en-US" dirty="0" smtClean="0"/>
          </a:p>
          <a:p>
            <a:pPr lvl="2"/>
            <a:r>
              <a:rPr lang="en-US" dirty="0" smtClean="0"/>
              <a:t>Why does this matter?</a:t>
            </a:r>
          </a:p>
          <a:p>
            <a:pPr lvl="3"/>
            <a:r>
              <a:rPr lang="en-US" dirty="0" smtClean="0"/>
              <a:t>The incubation period is generally accepted to be 2-14 days</a:t>
            </a:r>
          </a:p>
          <a:p>
            <a:pPr lvl="3"/>
            <a:r>
              <a:rPr lang="en-US" dirty="0" smtClean="0"/>
              <a:t>If the employee last worked on 1/1/2021 and then has symptom onset on 1/21/21 – this is outside the incubation period</a:t>
            </a:r>
          </a:p>
          <a:p>
            <a:pPr lvl="4"/>
            <a:r>
              <a:rPr lang="en-US" dirty="0" smtClean="0"/>
              <a:t>Similarly, if no positive test result until 1/21/21</a:t>
            </a:r>
          </a:p>
          <a:p>
            <a:pPr marL="1371600" lvl="3" indent="0">
              <a:buNone/>
            </a:pPr>
            <a:endParaRPr lang="en-US" u="sng" dirty="0" smtClean="0"/>
          </a:p>
          <a:p>
            <a:pPr lvl="1"/>
            <a:r>
              <a:rPr lang="en-US" u="sng" dirty="0" smtClean="0"/>
              <a:t>Was employee working from home or at the place of business</a:t>
            </a:r>
            <a:r>
              <a:rPr lang="en-US" dirty="0" smtClean="0"/>
              <a:t>? </a:t>
            </a:r>
          </a:p>
          <a:p>
            <a:pPr marL="457200" lvl="1" indent="0">
              <a:buNone/>
            </a:pPr>
            <a:endParaRPr lang="en-US" dirty="0" smtClean="0"/>
          </a:p>
          <a:p>
            <a:pPr lvl="1"/>
            <a:r>
              <a:rPr lang="en-US" u="sng" dirty="0" smtClean="0"/>
              <a:t>What is the nature of the work environment</a:t>
            </a:r>
            <a:r>
              <a:rPr lang="en-US" dirty="0" smtClean="0"/>
              <a:t>?</a:t>
            </a:r>
          </a:p>
          <a:p>
            <a:pPr lvl="2"/>
            <a:r>
              <a:rPr lang="en-US" dirty="0" smtClean="0"/>
              <a:t>This is where initial investigation is key – especially as it relates to the employer’s efforts to comply with CDC guidelines and rebut the presumption.</a:t>
            </a:r>
          </a:p>
          <a:p>
            <a:pPr marL="914400" lvl="2" indent="0">
              <a:buNone/>
            </a:pPr>
            <a:endParaRPr lang="en-US" dirty="0" smtClean="0"/>
          </a:p>
          <a:p>
            <a:pPr lvl="3"/>
            <a:r>
              <a:rPr lang="en-US" dirty="0" smtClean="0"/>
              <a:t>How is the work environment arranged?</a:t>
            </a:r>
          </a:p>
          <a:p>
            <a:pPr lvl="3"/>
            <a:r>
              <a:rPr lang="en-US" dirty="0" smtClean="0"/>
              <a:t>Are employees required to wear masks both from a policy and practical standpoint? What is the nature of the PPE used.</a:t>
            </a:r>
          </a:p>
          <a:p>
            <a:pPr lvl="3"/>
            <a:r>
              <a:rPr lang="en-US" dirty="0" smtClean="0"/>
              <a:t>How close are employees over the course of the day and for how long?</a:t>
            </a:r>
          </a:p>
          <a:p>
            <a:pPr lvl="3"/>
            <a:r>
              <a:rPr lang="en-US" dirty="0" smtClean="0"/>
              <a:t>Are there any photos/schematics of the work environment that can later be used at trial?</a:t>
            </a:r>
          </a:p>
          <a:p>
            <a:pPr lvl="3"/>
            <a:r>
              <a:rPr lang="en-US" dirty="0" smtClean="0"/>
              <a:t>Are there other employees who have information on how the company was following CDC guidelines both from a practical and policy perspective?</a:t>
            </a:r>
          </a:p>
          <a:p>
            <a:pPr lvl="3"/>
            <a:r>
              <a:rPr lang="en-US" dirty="0" smtClean="0"/>
              <a:t>Are employees required to be vaccinated?</a:t>
            </a:r>
          </a:p>
          <a:p>
            <a:pPr lvl="3"/>
            <a:r>
              <a:rPr lang="en-US" dirty="0" smtClean="0"/>
              <a:t>Are employees required to get tested for </a:t>
            </a:r>
            <a:r>
              <a:rPr lang="en-US" dirty="0" err="1" smtClean="0"/>
              <a:t>Covid</a:t>
            </a:r>
            <a:r>
              <a:rPr lang="en-US" dirty="0" smtClean="0"/>
              <a:t> regularly and/or perform temperature checks before work?</a:t>
            </a:r>
          </a:p>
          <a:p>
            <a:pPr lvl="3"/>
            <a:r>
              <a:rPr lang="en-US" dirty="0" smtClean="0"/>
              <a:t>Is </a:t>
            </a:r>
            <a:r>
              <a:rPr lang="en-US" dirty="0"/>
              <a:t>there any evidence of </a:t>
            </a:r>
            <a:r>
              <a:rPr lang="en-US" dirty="0" smtClean="0"/>
              <a:t>workplace exposure such as a positive co-worker? If so, what was the nature of the contact between the other worker and claimant?</a:t>
            </a:r>
            <a:endParaRPr lang="en-US" dirty="0"/>
          </a:p>
          <a:p>
            <a:pPr marL="914400" lvl="2" indent="0">
              <a:buNone/>
            </a:pPr>
            <a:endParaRPr lang="en-US" dirty="0" smtClean="0"/>
          </a:p>
          <a:p>
            <a:pPr lvl="1"/>
            <a:r>
              <a:rPr lang="en-US" u="sng" dirty="0" smtClean="0"/>
              <a:t>What is the nature of the employee’s work duties</a:t>
            </a:r>
            <a:r>
              <a:rPr lang="en-US" dirty="0" smtClean="0"/>
              <a:t>?– </a:t>
            </a:r>
          </a:p>
          <a:p>
            <a:pPr lvl="2"/>
            <a:r>
              <a:rPr lang="en-US" dirty="0" smtClean="0"/>
              <a:t>In addition to the nature of the work environment – we must also consider the nature of the employee’s actual work duties.</a:t>
            </a:r>
          </a:p>
          <a:p>
            <a:pPr lvl="3"/>
            <a:r>
              <a:rPr lang="en-US" dirty="0" smtClean="0"/>
              <a:t>For example, while they may work in a separated environment with other office staff, are they required to interact with members of the general public?</a:t>
            </a:r>
          </a:p>
          <a:p>
            <a:pPr lvl="3"/>
            <a:r>
              <a:rPr lang="en-US" dirty="0" smtClean="0"/>
              <a:t>Do they need to be in higher traffic or congregated settings as a result of their work duties?</a:t>
            </a:r>
          </a:p>
          <a:p>
            <a:pPr lvl="2"/>
            <a:endParaRPr lang="en-US" dirty="0" smtClean="0"/>
          </a:p>
          <a:p>
            <a:pPr lvl="1"/>
            <a:endParaRPr lang="en-US" dirty="0"/>
          </a:p>
        </p:txBody>
      </p:sp>
    </p:spTree>
    <p:extLst>
      <p:ext uri="{BB962C8B-B14F-4D97-AF65-F5344CB8AC3E}">
        <p14:creationId xmlns:p14="http://schemas.microsoft.com/office/powerpoint/2010/main" val="3283505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p:txBody>
          <a:bodyPr>
            <a:normAutofit fontScale="70000" lnSpcReduction="20000"/>
          </a:bodyPr>
          <a:lstStyle/>
          <a:p>
            <a:pPr lvl="2"/>
            <a:r>
              <a:rPr lang="en-US" dirty="0" smtClean="0"/>
              <a:t>Are there other possible sources </a:t>
            </a:r>
            <a:r>
              <a:rPr lang="en-US" dirty="0"/>
              <a:t>of infection</a:t>
            </a:r>
            <a:r>
              <a:rPr lang="en-US" dirty="0" smtClean="0"/>
              <a:t>?</a:t>
            </a:r>
          </a:p>
          <a:p>
            <a:pPr lvl="3"/>
            <a:r>
              <a:rPr lang="en-US" dirty="0" smtClean="0"/>
              <a:t>If so, how can we find out?</a:t>
            </a:r>
          </a:p>
          <a:p>
            <a:pPr lvl="4"/>
            <a:r>
              <a:rPr lang="en-US" b="1" dirty="0" smtClean="0"/>
              <a:t>Interview the claimant </a:t>
            </a:r>
            <a:r>
              <a:rPr lang="en-US" dirty="0" smtClean="0"/>
              <a:t>Do they go to the gym? How do they get groceries/other items?</a:t>
            </a:r>
          </a:p>
          <a:p>
            <a:pPr lvl="5"/>
            <a:r>
              <a:rPr lang="en-US" dirty="0" smtClean="0"/>
              <a:t>Do they live alone? What is the nature of their living environment – house/apartment?</a:t>
            </a:r>
          </a:p>
          <a:p>
            <a:pPr lvl="5"/>
            <a:r>
              <a:rPr lang="en-US" dirty="0" smtClean="0"/>
              <a:t>If family members reside with them, try to obtain information as to those family members and their outside activities</a:t>
            </a:r>
          </a:p>
          <a:p>
            <a:pPr lvl="6"/>
            <a:r>
              <a:rPr lang="en-US" dirty="0" smtClean="0"/>
              <a:t>Attempt to determine whether any family members tested positive at any point</a:t>
            </a:r>
          </a:p>
          <a:p>
            <a:pPr lvl="4"/>
            <a:r>
              <a:rPr lang="en-US" b="1" dirty="0" smtClean="0"/>
              <a:t>Subpoena medical records?</a:t>
            </a:r>
          </a:p>
          <a:p>
            <a:pPr lvl="4"/>
            <a:r>
              <a:rPr lang="en-US" b="1" dirty="0" smtClean="0"/>
              <a:t>Interview co-workers to determine whether they know anything about the employee’s outside activities</a:t>
            </a:r>
          </a:p>
          <a:p>
            <a:pPr lvl="4"/>
            <a:r>
              <a:rPr lang="en-US" b="1" dirty="0" smtClean="0"/>
              <a:t>Consider subpoenas for other records:</a:t>
            </a:r>
          </a:p>
          <a:p>
            <a:pPr lvl="5"/>
            <a:r>
              <a:rPr lang="en-US" dirty="0" smtClean="0"/>
              <a:t>Cell phone location data – has been used with success</a:t>
            </a:r>
          </a:p>
          <a:p>
            <a:pPr lvl="5"/>
            <a:r>
              <a:rPr lang="en-US" dirty="0" smtClean="0"/>
              <a:t>Banking/credit card records</a:t>
            </a:r>
          </a:p>
          <a:p>
            <a:pPr lvl="5"/>
            <a:r>
              <a:rPr lang="en-US" dirty="0" smtClean="0"/>
              <a:t>Tollway records if the claimant has an </a:t>
            </a:r>
            <a:r>
              <a:rPr lang="en-US" dirty="0" err="1" smtClean="0"/>
              <a:t>iPass</a:t>
            </a:r>
            <a:endParaRPr lang="en-US" dirty="0" smtClean="0"/>
          </a:p>
          <a:p>
            <a:pPr lvl="5"/>
            <a:r>
              <a:rPr lang="en-US" dirty="0" smtClean="0"/>
              <a:t>Social media – consider reviewing family member social media posts </a:t>
            </a:r>
          </a:p>
          <a:p>
            <a:pPr marL="2286000" lvl="5" indent="0">
              <a:buNone/>
            </a:pPr>
            <a:endParaRPr lang="en-US" dirty="0" smtClean="0"/>
          </a:p>
          <a:p>
            <a:pPr lvl="2"/>
            <a:r>
              <a:rPr lang="en-US" dirty="0" smtClean="0"/>
              <a:t>Consider setting an IME with an infectious disease expert to address exposure or an internist to address ability to return to work in advance of considering defense assignment	</a:t>
            </a:r>
          </a:p>
          <a:p>
            <a:pPr marL="914400" lvl="2" indent="0">
              <a:buNone/>
            </a:pPr>
            <a:endParaRPr lang="en-US" dirty="0" smtClean="0"/>
          </a:p>
          <a:p>
            <a:pPr lvl="3"/>
            <a:r>
              <a:rPr lang="en-US" dirty="0" smtClean="0"/>
              <a:t>We have seen claimants allege non-specific complaints of anxiety to treating primary care doctors and be continued off work despite a negative </a:t>
            </a:r>
            <a:r>
              <a:rPr lang="en-US" dirty="0" err="1" smtClean="0"/>
              <a:t>covid</a:t>
            </a:r>
            <a:r>
              <a:rPr lang="en-US" dirty="0" smtClean="0"/>
              <a:t> test (after testing positive) – this just allows for higher TTD exposure</a:t>
            </a:r>
          </a:p>
          <a:p>
            <a:pPr lvl="4"/>
            <a:r>
              <a:rPr lang="en-US" dirty="0" smtClean="0"/>
              <a:t>We recommend aggressively addressing and disputing any work restrictions from a primary care provider for non-specific complaints</a:t>
            </a:r>
            <a:endParaRPr lang="en-US" dirty="0"/>
          </a:p>
          <a:p>
            <a:pPr marL="2286000" lvl="5" indent="0">
              <a:buNone/>
            </a:pPr>
            <a:endParaRPr lang="en-US" dirty="0"/>
          </a:p>
        </p:txBody>
      </p:sp>
    </p:spTree>
    <p:extLst>
      <p:ext uri="{BB962C8B-B14F-4D97-AF65-F5344CB8AC3E}">
        <p14:creationId xmlns:p14="http://schemas.microsoft.com/office/powerpoint/2010/main" val="1909547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for claimants</a:t>
            </a:r>
            <a:endParaRPr lang="en-US" dirty="0"/>
          </a:p>
        </p:txBody>
      </p:sp>
      <p:sp>
        <p:nvSpPr>
          <p:cNvPr id="3" name="Content Placeholder 2"/>
          <p:cNvSpPr>
            <a:spLocks noGrp="1"/>
          </p:cNvSpPr>
          <p:nvPr>
            <p:ph idx="1"/>
          </p:nvPr>
        </p:nvSpPr>
        <p:spPr/>
        <p:txBody>
          <a:bodyPr>
            <a:normAutofit/>
          </a:bodyPr>
          <a:lstStyle/>
          <a:p>
            <a:r>
              <a:rPr lang="en-US" dirty="0" smtClean="0"/>
              <a:t>With any Covid claim there will likely be a minimum requirement of a 14-day quarantine by any employer. There is TTD exposure for this period of time.</a:t>
            </a:r>
          </a:p>
          <a:p>
            <a:pPr lvl="1"/>
            <a:r>
              <a:rPr lang="en-US" dirty="0"/>
              <a:t>The amendment </a:t>
            </a:r>
            <a:r>
              <a:rPr lang="en-US" dirty="0" smtClean="0"/>
              <a:t>slightly </a:t>
            </a:r>
            <a:r>
              <a:rPr lang="en-US" dirty="0"/>
              <a:t>modifies the eligibility requirements for </a:t>
            </a:r>
            <a:r>
              <a:rPr lang="en-US" dirty="0" smtClean="0"/>
              <a:t>TTD. </a:t>
            </a:r>
            <a:r>
              <a:rPr lang="en-US" dirty="0"/>
              <a:t>In order for an employee to qualify for </a:t>
            </a:r>
            <a:r>
              <a:rPr lang="en-US" dirty="0" smtClean="0"/>
              <a:t>TTD benefits, </a:t>
            </a:r>
            <a:r>
              <a:rPr lang="en-US" dirty="0"/>
              <a:t>the employee must be “certified or recertified” for temporary total disability benefits. </a:t>
            </a:r>
            <a:r>
              <a:rPr lang="en-US" dirty="0" smtClean="0"/>
              <a:t>Though “</a:t>
            </a:r>
            <a:r>
              <a:rPr lang="en-US" dirty="0"/>
              <a:t>certified or </a:t>
            </a:r>
            <a:r>
              <a:rPr lang="en-US" dirty="0" smtClean="0"/>
              <a:t>recertified” are not defined, </a:t>
            </a:r>
            <a:r>
              <a:rPr lang="en-US" dirty="0"/>
              <a:t>it is likely </a:t>
            </a:r>
            <a:r>
              <a:rPr lang="en-US" dirty="0" smtClean="0"/>
              <a:t>the terms </a:t>
            </a:r>
            <a:r>
              <a:rPr lang="en-US" dirty="0"/>
              <a:t>refer to a work status slip from a doctor</a:t>
            </a:r>
            <a:r>
              <a:rPr lang="en-US" dirty="0" smtClean="0"/>
              <a:t>.</a:t>
            </a:r>
          </a:p>
          <a:p>
            <a:pPr marL="457200" lvl="1" indent="0">
              <a:buNone/>
            </a:pPr>
            <a:endParaRPr lang="en-US" dirty="0" smtClean="0"/>
          </a:p>
          <a:p>
            <a:r>
              <a:rPr lang="en-US" dirty="0" smtClean="0"/>
              <a:t>Medical bills – the vast majority of cases involve relatively mild cases with limited medical expenses.</a:t>
            </a:r>
          </a:p>
          <a:p>
            <a:pPr lvl="3"/>
            <a:endParaRPr lang="en-US" dirty="0"/>
          </a:p>
        </p:txBody>
      </p:sp>
    </p:spTree>
    <p:extLst>
      <p:ext uri="{BB962C8B-B14F-4D97-AF65-F5344CB8AC3E}">
        <p14:creationId xmlns:p14="http://schemas.microsoft.com/office/powerpoint/2010/main" val="3244741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p:txBody>
          <a:bodyPr/>
          <a:lstStyle/>
          <a:p>
            <a:r>
              <a:rPr lang="en-US" dirty="0" smtClean="0"/>
              <a:t>Serious cases:</a:t>
            </a:r>
          </a:p>
          <a:p>
            <a:pPr marL="0" indent="0">
              <a:buNone/>
            </a:pPr>
            <a:endParaRPr lang="en-US" dirty="0" smtClean="0"/>
          </a:p>
          <a:p>
            <a:pPr lvl="1"/>
            <a:r>
              <a:rPr lang="en-US" dirty="0"/>
              <a:t>Longer TTD exposure period depending on condition of claimant</a:t>
            </a:r>
          </a:p>
          <a:p>
            <a:pPr marL="457200" lvl="1" indent="0">
              <a:buNone/>
            </a:pPr>
            <a:endParaRPr lang="en-US" dirty="0"/>
          </a:p>
          <a:p>
            <a:pPr lvl="1"/>
            <a:r>
              <a:rPr lang="en-US" dirty="0"/>
              <a:t>Greater medical bill exposure</a:t>
            </a:r>
          </a:p>
          <a:p>
            <a:pPr marL="457200" lvl="1" indent="0">
              <a:buNone/>
            </a:pPr>
            <a:endParaRPr lang="en-US" dirty="0"/>
          </a:p>
          <a:p>
            <a:pPr lvl="1"/>
            <a:r>
              <a:rPr lang="en-US" dirty="0"/>
              <a:t>Greater PPD exposure </a:t>
            </a:r>
          </a:p>
          <a:p>
            <a:pPr marL="0" indent="0">
              <a:buNone/>
            </a:pPr>
            <a:endParaRPr lang="en-US" dirty="0" smtClean="0"/>
          </a:p>
          <a:p>
            <a:pPr lvl="1"/>
            <a:r>
              <a:rPr lang="en-US" dirty="0" smtClean="0"/>
              <a:t>Death benefit exposure:</a:t>
            </a:r>
          </a:p>
          <a:p>
            <a:pPr lvl="2"/>
            <a:r>
              <a:rPr lang="en-US" dirty="0" smtClean="0"/>
              <a:t>TTD to date of death;</a:t>
            </a:r>
          </a:p>
          <a:p>
            <a:pPr lvl="2"/>
            <a:r>
              <a:rPr lang="en-US" dirty="0" smtClean="0"/>
              <a:t>Medical bills incurred to date of death;</a:t>
            </a:r>
          </a:p>
          <a:p>
            <a:pPr lvl="2"/>
            <a:r>
              <a:rPr lang="en-US" dirty="0" smtClean="0"/>
              <a:t>Burial expenses;</a:t>
            </a:r>
          </a:p>
          <a:p>
            <a:pPr lvl="2"/>
            <a:r>
              <a:rPr lang="en-US" dirty="0" smtClean="0"/>
              <a:t>Death benefits – consideration of dependents and marital status</a:t>
            </a:r>
          </a:p>
          <a:p>
            <a:pPr marL="914400" lvl="2"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1572822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PPD Exposure</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Assessing </a:t>
            </a:r>
            <a:r>
              <a:rPr lang="en-US" dirty="0"/>
              <a:t>permanent partial disability:</a:t>
            </a:r>
          </a:p>
          <a:p>
            <a:pPr lvl="1"/>
            <a:endParaRPr lang="en-US" dirty="0" smtClean="0"/>
          </a:p>
          <a:p>
            <a:pPr lvl="1"/>
            <a:r>
              <a:rPr lang="en-US" dirty="0" smtClean="0"/>
              <a:t>Opinions </a:t>
            </a:r>
            <a:r>
              <a:rPr lang="en-US" dirty="0"/>
              <a:t>are mixed – </a:t>
            </a:r>
            <a:r>
              <a:rPr lang="en-US" dirty="0" smtClean="0"/>
              <a:t>unsurprisingly – </a:t>
            </a:r>
            <a:r>
              <a:rPr lang="en-US" dirty="0"/>
              <a:t>between the Petitioner’s and Defense bars</a:t>
            </a:r>
          </a:p>
          <a:p>
            <a:pPr lvl="2"/>
            <a:r>
              <a:rPr lang="en-US" dirty="0"/>
              <a:t>No reported </a:t>
            </a:r>
            <a:r>
              <a:rPr lang="en-US" dirty="0" smtClean="0"/>
              <a:t>decisions assessing PPD for mild or severe cases</a:t>
            </a:r>
          </a:p>
          <a:p>
            <a:pPr lvl="2"/>
            <a:r>
              <a:rPr lang="en-US" dirty="0" smtClean="0"/>
              <a:t>As of this week, not a single </a:t>
            </a:r>
            <a:r>
              <a:rPr lang="en-US" dirty="0" err="1" smtClean="0"/>
              <a:t>Covid</a:t>
            </a:r>
            <a:r>
              <a:rPr lang="en-US" dirty="0" smtClean="0"/>
              <a:t> case has even been tried before an Arbitrator</a:t>
            </a:r>
          </a:p>
          <a:p>
            <a:pPr lvl="2"/>
            <a:r>
              <a:rPr lang="en-US" dirty="0" smtClean="0"/>
              <a:t>But pre-trials have been conducted with favorable results – especially where the employer can rebut the presumption – many Arbitrator’s are skeptical of finding exposure where there is no direct proof and the employer complied with CDC guidelines</a:t>
            </a:r>
          </a:p>
          <a:p>
            <a:pPr marL="914400" lvl="2" indent="0">
              <a:buNone/>
            </a:pPr>
            <a:endParaRPr lang="en-US" dirty="0"/>
          </a:p>
          <a:p>
            <a:pPr lvl="2"/>
            <a:r>
              <a:rPr lang="en-US" dirty="0" smtClean="0"/>
              <a:t>For mild </a:t>
            </a:r>
            <a:r>
              <a:rPr lang="en-US" dirty="0"/>
              <a:t>cases with full recovery:</a:t>
            </a:r>
          </a:p>
          <a:p>
            <a:pPr lvl="3"/>
            <a:r>
              <a:rPr lang="en-US" dirty="0"/>
              <a:t>Petitioner’s bar : </a:t>
            </a:r>
            <a:r>
              <a:rPr lang="en-US" dirty="0" smtClean="0"/>
              <a:t>1-3% MAW</a:t>
            </a:r>
          </a:p>
          <a:p>
            <a:pPr lvl="4"/>
            <a:r>
              <a:rPr lang="en-US" dirty="0" smtClean="0"/>
              <a:t>Not cheap depending on the earnings of the employee. When considering public employees, with maximum PPD rates, each 1% MAW equates to: $4,355.65</a:t>
            </a:r>
            <a:endParaRPr lang="en-US" dirty="0"/>
          </a:p>
          <a:p>
            <a:pPr lvl="3"/>
            <a:r>
              <a:rPr lang="en-US" dirty="0"/>
              <a:t>Defense bar: No </a:t>
            </a:r>
            <a:r>
              <a:rPr lang="en-US" dirty="0" smtClean="0"/>
              <a:t>PPD for mild cases with full recovery and limited medical treatment</a:t>
            </a:r>
            <a:endParaRPr lang="en-US" dirty="0"/>
          </a:p>
          <a:p>
            <a:endParaRPr lang="en-US" dirty="0"/>
          </a:p>
        </p:txBody>
      </p:sp>
    </p:spTree>
    <p:extLst>
      <p:ext uri="{BB962C8B-B14F-4D97-AF65-F5344CB8AC3E}">
        <p14:creationId xmlns:p14="http://schemas.microsoft.com/office/powerpoint/2010/main" val="527456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REBUTTABLE PRESUMPTION</a:t>
            </a:r>
            <a:endParaRPr lang="en-US" dirty="0"/>
          </a:p>
        </p:txBody>
      </p:sp>
      <p:sp>
        <p:nvSpPr>
          <p:cNvPr id="3" name="Content Placeholder 2"/>
          <p:cNvSpPr>
            <a:spLocks noGrp="1"/>
          </p:cNvSpPr>
          <p:nvPr>
            <p:ph idx="1"/>
          </p:nvPr>
        </p:nvSpPr>
        <p:spPr/>
        <p:txBody>
          <a:bodyPr/>
          <a:lstStyle/>
          <a:p>
            <a:r>
              <a:rPr lang="en-US" dirty="0" smtClean="0"/>
              <a:t>Legislature amended the Occupational Diseases Act and created a “rebuttable presumption” that Covid exposure occurred at work for certain workers. </a:t>
            </a:r>
            <a:r>
              <a:rPr lang="en-US" dirty="0"/>
              <a:t>820 ILCS </a:t>
            </a:r>
            <a:r>
              <a:rPr lang="en-US" dirty="0" smtClean="0"/>
              <a:t>310/1(g)</a:t>
            </a:r>
          </a:p>
          <a:p>
            <a:endParaRPr lang="en-US" dirty="0"/>
          </a:p>
          <a:p>
            <a:r>
              <a:rPr lang="en-US" dirty="0" smtClean="0"/>
              <a:t>How can a claimant establish that the presumption applies?</a:t>
            </a:r>
          </a:p>
          <a:p>
            <a:endParaRPr lang="en-US" dirty="0" smtClean="0"/>
          </a:p>
          <a:p>
            <a:pPr lvl="1"/>
            <a:r>
              <a:rPr lang="en-US" sz="1800" dirty="0" smtClean="0"/>
              <a:t>Diagnosed Covid infection on or after March 9, 2020 and June 30, 2021</a:t>
            </a:r>
          </a:p>
          <a:p>
            <a:pPr lvl="1"/>
            <a:r>
              <a:rPr lang="en-US" sz="1800" dirty="0" smtClean="0"/>
              <a:t>First responder or front-line worker</a:t>
            </a:r>
            <a:endParaRPr lang="en-US" sz="1800" dirty="0"/>
          </a:p>
        </p:txBody>
      </p:sp>
    </p:spTree>
    <p:extLst>
      <p:ext uri="{BB962C8B-B14F-4D97-AF65-F5344CB8AC3E}">
        <p14:creationId xmlns:p14="http://schemas.microsoft.com/office/powerpoint/2010/main" val="94244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Covid</a:t>
            </a:r>
            <a:r>
              <a:rPr lang="en-US" dirty="0" smtClean="0"/>
              <a:t> Sequelae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Unlike other infectious diseases, </a:t>
            </a:r>
            <a:r>
              <a:rPr lang="en-US" dirty="0" err="1" smtClean="0"/>
              <a:t>Covid’s</a:t>
            </a:r>
            <a:r>
              <a:rPr lang="en-US" dirty="0" smtClean="0"/>
              <a:t> long-term impacts are unknown</a:t>
            </a:r>
          </a:p>
          <a:p>
            <a:pPr lvl="1"/>
            <a:r>
              <a:rPr lang="en-US" dirty="0" smtClean="0"/>
              <a:t>Initially, the thinking was that cases are either mild/symptom free or result in intubation and death</a:t>
            </a:r>
          </a:p>
          <a:p>
            <a:pPr lvl="1"/>
            <a:r>
              <a:rPr lang="en-US" dirty="0" smtClean="0"/>
              <a:t>Today, we know more, but still haven’t figured out what to call it:</a:t>
            </a:r>
          </a:p>
          <a:p>
            <a:pPr lvl="2"/>
            <a:r>
              <a:rPr lang="en-US" dirty="0" smtClean="0"/>
              <a:t>Long </a:t>
            </a:r>
            <a:r>
              <a:rPr lang="en-US" dirty="0" err="1" smtClean="0"/>
              <a:t>Covid</a:t>
            </a:r>
            <a:r>
              <a:rPr lang="en-US" dirty="0" smtClean="0"/>
              <a:t>, chronic </a:t>
            </a:r>
            <a:r>
              <a:rPr lang="en-US" dirty="0" err="1"/>
              <a:t>C</a:t>
            </a:r>
            <a:r>
              <a:rPr lang="en-US" dirty="0" err="1" smtClean="0"/>
              <a:t>ovid</a:t>
            </a:r>
            <a:r>
              <a:rPr lang="en-US" dirty="0" smtClean="0"/>
              <a:t> syndrome, long haul </a:t>
            </a:r>
            <a:r>
              <a:rPr lang="en-US" dirty="0" err="1" smtClean="0"/>
              <a:t>Covid</a:t>
            </a:r>
            <a:r>
              <a:rPr lang="en-US" dirty="0" smtClean="0"/>
              <a:t>, and PASC </a:t>
            </a:r>
            <a:r>
              <a:rPr lang="en-US" dirty="0"/>
              <a:t>or post-acute sequelae of SARS-CoV-2 </a:t>
            </a:r>
            <a:r>
              <a:rPr lang="en-US" dirty="0" smtClean="0"/>
              <a:t>infection</a:t>
            </a:r>
          </a:p>
          <a:p>
            <a:pPr marL="914400" lvl="2" indent="0">
              <a:buNone/>
            </a:pPr>
            <a:endParaRPr lang="en-US" dirty="0" smtClean="0"/>
          </a:p>
          <a:p>
            <a:pPr lvl="1"/>
            <a:r>
              <a:rPr lang="en-US" dirty="0" smtClean="0"/>
              <a:t>Patients are alleging: anxiety, </a:t>
            </a:r>
            <a:r>
              <a:rPr lang="en-US" dirty="0"/>
              <a:t>fatigue, a racing heartbeat, shortness of breath, achy joints, foggy thinking, a persistent loss of sense of smell and damage to the heart, lungs, </a:t>
            </a:r>
            <a:r>
              <a:rPr lang="en-US" dirty="0" smtClean="0"/>
              <a:t>kidneys</a:t>
            </a:r>
          </a:p>
          <a:p>
            <a:r>
              <a:rPr lang="en-US" dirty="0" smtClean="0"/>
              <a:t>These subjective complaints – such as fatigue or foggy thinking – could result in a higher PPD evaluation by an Arbitrator</a:t>
            </a:r>
          </a:p>
          <a:p>
            <a:pPr lvl="1"/>
            <a:r>
              <a:rPr lang="en-US" dirty="0" smtClean="0"/>
              <a:t>Vitally important we try to rebut these subjective complaints…</a:t>
            </a:r>
          </a:p>
          <a:p>
            <a:pPr lvl="2"/>
            <a:r>
              <a:rPr lang="en-US" dirty="0" smtClean="0"/>
              <a:t>How?</a:t>
            </a:r>
          </a:p>
          <a:p>
            <a:pPr lvl="3"/>
            <a:r>
              <a:rPr lang="en-US" dirty="0" smtClean="0"/>
              <a:t>Investigate personal life/social media – are they engaging in activities they say they can’t to their doctors</a:t>
            </a:r>
          </a:p>
          <a:p>
            <a:pPr lvl="3"/>
            <a:r>
              <a:rPr lang="en-US" dirty="0" smtClean="0"/>
              <a:t>Confer with co-workers</a:t>
            </a:r>
          </a:p>
          <a:p>
            <a:pPr lvl="3"/>
            <a:r>
              <a:rPr lang="en-US" dirty="0" smtClean="0"/>
              <a:t>Consider surveillance</a:t>
            </a:r>
          </a:p>
          <a:p>
            <a:pPr lvl="4"/>
            <a:r>
              <a:rPr lang="en-US" dirty="0" smtClean="0"/>
              <a:t>Want to provide our IME with as much information/evidence as possible as the employee is alleging non-specific objectively difficult to verify complaints – IME doctors may give the benefit of the doubt in the absence of other evidence</a:t>
            </a:r>
          </a:p>
          <a:p>
            <a:pPr lvl="4"/>
            <a:endParaRPr lang="en-US" dirty="0" smtClean="0"/>
          </a:p>
          <a:p>
            <a:r>
              <a:rPr lang="en-US" dirty="0"/>
              <a:t>While long COVID is observed after COVID-19 infection, it has not been reported after COVID-19 vaccination, with over 100,000 participants included in vaccine trials as of December 2020.</a:t>
            </a: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20789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are seeing…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Favorable pre-trials on the exposure issue when we can rebut  the CDC presumption and there is no direct proof of exposure</a:t>
            </a:r>
          </a:p>
          <a:p>
            <a:pPr marL="0" indent="0">
              <a:buNone/>
            </a:pPr>
            <a:endParaRPr lang="en-US" dirty="0" smtClean="0"/>
          </a:p>
          <a:p>
            <a:r>
              <a:rPr lang="en-US" dirty="0" smtClean="0"/>
              <a:t>Mild cases with apparent full recovery</a:t>
            </a:r>
          </a:p>
          <a:p>
            <a:pPr lvl="1"/>
            <a:r>
              <a:rPr lang="en-US" dirty="0" smtClean="0"/>
              <a:t>Minimal lost time – generally 14 days</a:t>
            </a:r>
          </a:p>
          <a:p>
            <a:pPr lvl="1"/>
            <a:r>
              <a:rPr lang="en-US" dirty="0" smtClean="0"/>
              <a:t>Minor medical bills – cost of the test</a:t>
            </a:r>
          </a:p>
          <a:p>
            <a:pPr lvl="1"/>
            <a:r>
              <a:rPr lang="en-US" dirty="0" smtClean="0"/>
              <a:t>PPD essentially primary issue in dispute given relatively minor </a:t>
            </a:r>
            <a:r>
              <a:rPr lang="en-US" dirty="0" err="1" smtClean="0"/>
              <a:t>Covid</a:t>
            </a:r>
            <a:r>
              <a:rPr lang="en-US" dirty="0" smtClean="0"/>
              <a:t> case/symptoms with a return back to full duty work</a:t>
            </a:r>
          </a:p>
          <a:p>
            <a:pPr marL="457200" lvl="1" indent="0">
              <a:buNone/>
            </a:pPr>
            <a:endParaRPr lang="en-US" dirty="0" smtClean="0"/>
          </a:p>
          <a:p>
            <a:r>
              <a:rPr lang="en-US" dirty="0" smtClean="0"/>
              <a:t>Fewer severe or death claims</a:t>
            </a:r>
          </a:p>
          <a:p>
            <a:pPr marL="0" indent="0">
              <a:buNone/>
            </a:pPr>
            <a:endParaRPr lang="en-US" dirty="0" smtClean="0"/>
          </a:p>
          <a:p>
            <a:r>
              <a:rPr lang="en-US" dirty="0" smtClean="0"/>
              <a:t>Long </a:t>
            </a:r>
            <a:r>
              <a:rPr lang="en-US" dirty="0" err="1" smtClean="0"/>
              <a:t>Covid</a:t>
            </a:r>
            <a:r>
              <a:rPr lang="en-US" dirty="0" smtClean="0"/>
              <a:t> claims with non-specific complaints of fatigue/anxiety/stress/lost of taste/brain fog</a:t>
            </a:r>
          </a:p>
          <a:p>
            <a:pPr lvl="1"/>
            <a:endParaRPr lang="en-US" dirty="0"/>
          </a:p>
        </p:txBody>
      </p:sp>
    </p:spTree>
    <p:extLst>
      <p:ext uri="{BB962C8B-B14F-4D97-AF65-F5344CB8AC3E}">
        <p14:creationId xmlns:p14="http://schemas.microsoft.com/office/powerpoint/2010/main" val="803479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endParaRPr lang="en-US" sz="2000" dirty="0"/>
          </a:p>
          <a:p>
            <a:pPr marL="0" indent="0">
              <a:buNone/>
            </a:pPr>
            <a:r>
              <a:rPr lang="en-US" sz="2000" dirty="0" smtClean="0"/>
              <a:t>Kisa Sthankiya – </a:t>
            </a:r>
            <a:r>
              <a:rPr lang="en-US" sz="2000" dirty="0" smtClean="0">
                <a:hlinkClick r:id="rId2"/>
              </a:rPr>
              <a:t>ksthankiya@rusinlaw.com</a:t>
            </a:r>
            <a:r>
              <a:rPr lang="en-US" sz="2000" dirty="0" smtClean="0"/>
              <a:t> – 312-454-5127</a:t>
            </a:r>
          </a:p>
          <a:p>
            <a:pPr marL="0" indent="0">
              <a:buNone/>
            </a:pPr>
            <a:endParaRPr lang="en-US" sz="2000" dirty="0"/>
          </a:p>
          <a:p>
            <a:pPr marL="0" indent="0">
              <a:buNone/>
            </a:pPr>
            <a:r>
              <a:rPr lang="en-US" sz="2000" dirty="0" smtClean="0"/>
              <a:t>Jigar Desai – </a:t>
            </a:r>
            <a:r>
              <a:rPr lang="en-US" sz="2000" dirty="0" smtClean="0">
                <a:hlinkClick r:id="rId3"/>
              </a:rPr>
              <a:t>jdesai@rusinlaw.com</a:t>
            </a:r>
            <a:r>
              <a:rPr lang="en-US" sz="2000" dirty="0" smtClean="0"/>
              <a:t> – 312-454-5132</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122317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Covid Diagnosis</a:t>
            </a:r>
            <a:endParaRPr lang="en-US" dirty="0"/>
          </a:p>
        </p:txBody>
      </p:sp>
      <p:sp>
        <p:nvSpPr>
          <p:cNvPr id="3" name="Content Placeholder 2"/>
          <p:cNvSpPr>
            <a:spLocks noGrp="1"/>
          </p:cNvSpPr>
          <p:nvPr>
            <p:ph idx="1"/>
          </p:nvPr>
        </p:nvSpPr>
        <p:spPr/>
        <p:txBody>
          <a:bodyPr/>
          <a:lstStyle/>
          <a:p>
            <a:r>
              <a:rPr lang="en-US" dirty="0" smtClean="0"/>
              <a:t>In order to establish the presumption applies with respect to a positive Covid diagnosis:</a:t>
            </a:r>
          </a:p>
          <a:p>
            <a:pPr marL="0" indent="0">
              <a:buNone/>
            </a:pPr>
            <a:endParaRPr lang="en-US" dirty="0" smtClean="0"/>
          </a:p>
          <a:p>
            <a:pPr lvl="1"/>
            <a:r>
              <a:rPr lang="en-US" dirty="0" smtClean="0"/>
              <a:t>If the diagnosis was made between March 9 and on or before June 15, 2020, an employee must provide a confirmed medical diagnosis by a licensed medical practitioner or  positive lab test.</a:t>
            </a:r>
          </a:p>
          <a:p>
            <a:pPr lvl="2"/>
            <a:r>
              <a:rPr lang="en-US" dirty="0"/>
              <a:t>The amendment </a:t>
            </a:r>
            <a:r>
              <a:rPr lang="en-US" dirty="0" smtClean="0"/>
              <a:t>considers that there </a:t>
            </a:r>
            <a:r>
              <a:rPr lang="en-US" dirty="0"/>
              <a:t>may not be a clear cut exposure date and defines the accident or onset date as the date the employee was unable to work due to contraction of COVID-19 or was unable to work due to symptoms that were later diagnosed as COVID-19, whichever comes first.</a:t>
            </a:r>
            <a:endParaRPr lang="en-US" dirty="0" smtClean="0"/>
          </a:p>
          <a:p>
            <a:pPr lvl="1"/>
            <a:endParaRPr lang="en-US" dirty="0" smtClean="0"/>
          </a:p>
          <a:p>
            <a:pPr lvl="1"/>
            <a:r>
              <a:rPr lang="en-US" dirty="0" smtClean="0"/>
              <a:t>If the diagnosis was made on or after June 16, 2020, the employee must provide proof of a positive laboratory test – a medical diagnosis by a licensed medical practitioner is insufficient.</a:t>
            </a:r>
            <a:endParaRPr lang="en-US" dirty="0"/>
          </a:p>
        </p:txBody>
      </p:sp>
    </p:spTree>
    <p:extLst>
      <p:ext uri="{BB962C8B-B14F-4D97-AF65-F5344CB8AC3E}">
        <p14:creationId xmlns:p14="http://schemas.microsoft.com/office/powerpoint/2010/main" val="463948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covered?</a:t>
            </a:r>
            <a:endParaRPr lang="en-US" dirty="0"/>
          </a:p>
        </p:txBody>
      </p:sp>
      <p:sp>
        <p:nvSpPr>
          <p:cNvPr id="3" name="Content Placeholder 2"/>
          <p:cNvSpPr>
            <a:spLocks noGrp="1"/>
          </p:cNvSpPr>
          <p:nvPr>
            <p:ph idx="1"/>
          </p:nvPr>
        </p:nvSpPr>
        <p:spPr/>
        <p:txBody>
          <a:bodyPr>
            <a:normAutofit/>
          </a:bodyPr>
          <a:lstStyle/>
          <a:p>
            <a:pPr lvl="1"/>
            <a:endParaRPr lang="en-US" dirty="0"/>
          </a:p>
          <a:p>
            <a:r>
              <a:rPr lang="en-US" dirty="0"/>
              <a:t>The term COVID-19 first responder or front-line worker includes:</a:t>
            </a:r>
          </a:p>
          <a:p>
            <a:endParaRPr lang="en-US" dirty="0"/>
          </a:p>
          <a:p>
            <a:pPr lvl="1"/>
            <a:r>
              <a:rPr lang="en-US" dirty="0"/>
              <a:t>All individuals employed as police, fire personnel, emergency medical technicians or paramedics;</a:t>
            </a:r>
          </a:p>
          <a:p>
            <a:pPr lvl="1"/>
            <a:r>
              <a:rPr lang="en-US" dirty="0"/>
              <a:t>All individuals employed and considered as first responders;</a:t>
            </a:r>
          </a:p>
          <a:p>
            <a:pPr lvl="1"/>
            <a:r>
              <a:rPr lang="en-US" dirty="0"/>
              <a:t>All workers for healthcare providers including nursing homes and rehabilitation facilities and homecare workers;</a:t>
            </a:r>
          </a:p>
          <a:p>
            <a:pPr lvl="1"/>
            <a:r>
              <a:rPr lang="en-US" dirty="0"/>
              <a:t>Corrections officers</a:t>
            </a:r>
            <a:r>
              <a:rPr lang="en-US" dirty="0" smtClean="0"/>
              <a:t>; and….</a:t>
            </a:r>
            <a:endParaRPr lang="en-US" dirty="0"/>
          </a:p>
          <a:p>
            <a:pPr lvl="1"/>
            <a:endParaRPr lang="en-US" dirty="0"/>
          </a:p>
        </p:txBody>
      </p:sp>
    </p:spTree>
    <p:extLst>
      <p:ext uri="{BB962C8B-B14F-4D97-AF65-F5344CB8AC3E}">
        <p14:creationId xmlns:p14="http://schemas.microsoft.com/office/powerpoint/2010/main" val="4134732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sz="4800" dirty="0" smtClean="0"/>
              <a:t>Who is covered continued…</a:t>
            </a:r>
            <a:endParaRPr lang="en-US" sz="4800" dirty="0"/>
          </a:p>
        </p:txBody>
      </p:sp>
      <p:sp>
        <p:nvSpPr>
          <p:cNvPr id="3" name="Content Placeholder 2"/>
          <p:cNvSpPr>
            <a:spLocks noGrp="1"/>
          </p:cNvSpPr>
          <p:nvPr>
            <p:ph idx="1"/>
          </p:nvPr>
        </p:nvSpPr>
        <p:spPr>
          <a:xfrm>
            <a:off x="457200" y="914400"/>
            <a:ext cx="8229600" cy="5943600"/>
          </a:xfrm>
        </p:spPr>
        <p:txBody>
          <a:bodyPr>
            <a:normAutofit fontScale="25000" lnSpcReduction="20000"/>
          </a:bodyPr>
          <a:lstStyle/>
          <a:p>
            <a:pPr lvl="0"/>
            <a:r>
              <a:rPr lang="en-US" sz="6400" dirty="0"/>
              <a:t>Any </a:t>
            </a:r>
            <a:r>
              <a:rPr lang="en-US" sz="6400" dirty="0" smtClean="0"/>
              <a:t>individuals who are:</a:t>
            </a:r>
          </a:p>
          <a:p>
            <a:pPr lvl="1"/>
            <a:r>
              <a:rPr lang="en-US" sz="6400" dirty="0" smtClean="0"/>
              <a:t> (1) employed </a:t>
            </a:r>
            <a:r>
              <a:rPr lang="en-US" sz="6400" dirty="0"/>
              <a:t>by essential businesses and </a:t>
            </a:r>
            <a:r>
              <a:rPr lang="en-US" sz="6400" dirty="0" smtClean="0"/>
              <a:t>operations AND</a:t>
            </a:r>
          </a:p>
          <a:p>
            <a:pPr lvl="1"/>
            <a:r>
              <a:rPr lang="en-US" sz="6400" dirty="0" smtClean="0"/>
              <a:t> (2)  </a:t>
            </a:r>
            <a:r>
              <a:rPr lang="en-US" sz="6400" dirty="0"/>
              <a:t>are required by their employment to encounter members of the general public </a:t>
            </a:r>
            <a:r>
              <a:rPr lang="en-US" sz="6400" dirty="0" smtClean="0"/>
              <a:t>OR  </a:t>
            </a:r>
            <a:r>
              <a:rPr lang="en-US" sz="6400" dirty="0"/>
              <a:t>work in employment locations of more than 15 employees.  </a:t>
            </a:r>
            <a:endParaRPr lang="en-US" sz="6400" dirty="0" smtClean="0"/>
          </a:p>
          <a:p>
            <a:pPr lvl="1"/>
            <a:r>
              <a:rPr lang="en-US" sz="6400" dirty="0" smtClean="0"/>
              <a:t>Exception - an </a:t>
            </a:r>
            <a:r>
              <a:rPr lang="en-US" sz="6400" dirty="0"/>
              <a:t>employee’s home or place of residence is not a place of employment except for homecare workers. </a:t>
            </a:r>
            <a:endParaRPr lang="en-US" sz="6400" dirty="0" smtClean="0"/>
          </a:p>
          <a:p>
            <a:pPr lvl="0"/>
            <a:endParaRPr lang="en-US" sz="3700" dirty="0"/>
          </a:p>
          <a:p>
            <a:pPr lvl="0"/>
            <a:r>
              <a:rPr lang="en-US" sz="3200" dirty="0"/>
              <a:t> </a:t>
            </a:r>
            <a:r>
              <a:rPr lang="en-US" sz="4200" dirty="0"/>
              <a:t>Front-line workers as defined by Executive Order 2020-10 include workers at the following businesses:</a:t>
            </a:r>
          </a:p>
          <a:p>
            <a:pPr lvl="1"/>
            <a:r>
              <a:rPr lang="en-US" sz="4200" dirty="0"/>
              <a:t>Stores that sell groceries and medicine;</a:t>
            </a:r>
          </a:p>
          <a:p>
            <a:pPr lvl="1"/>
            <a:r>
              <a:rPr lang="en-US" sz="3400" dirty="0"/>
              <a:t>Food, beverage and cannabis production and agriculture;</a:t>
            </a:r>
          </a:p>
          <a:p>
            <a:pPr lvl="1"/>
            <a:r>
              <a:rPr lang="en-US" sz="3400" dirty="0"/>
              <a:t>Organizations that provide charitable and social services;</a:t>
            </a:r>
          </a:p>
          <a:p>
            <a:pPr lvl="1"/>
            <a:r>
              <a:rPr lang="en-US" sz="3400" dirty="0"/>
              <a:t>Media;</a:t>
            </a:r>
          </a:p>
          <a:p>
            <a:pPr lvl="1"/>
            <a:r>
              <a:rPr lang="en-US" sz="3400" dirty="0"/>
              <a:t>Gas stations and businesses needed for transportation;</a:t>
            </a:r>
          </a:p>
          <a:p>
            <a:pPr lvl="1"/>
            <a:r>
              <a:rPr lang="en-US" sz="3400" dirty="0"/>
              <a:t>Financial </a:t>
            </a:r>
            <a:r>
              <a:rPr lang="en-US" sz="3400" dirty="0" smtClean="0"/>
              <a:t>institutions - including </a:t>
            </a:r>
            <a:r>
              <a:rPr lang="en-US" sz="3400" dirty="0"/>
              <a:t>banks, currency exchanges and consumer lenders; </a:t>
            </a:r>
          </a:p>
          <a:p>
            <a:pPr lvl="1"/>
            <a:r>
              <a:rPr lang="en-US" sz="3400" dirty="0"/>
              <a:t>Hardware and supply stores;</a:t>
            </a:r>
          </a:p>
          <a:p>
            <a:pPr lvl="1"/>
            <a:r>
              <a:rPr lang="en-US" sz="3400" dirty="0"/>
              <a:t>Critical trades which include building and construction </a:t>
            </a:r>
            <a:r>
              <a:rPr lang="en-US" sz="3400" dirty="0" smtClean="0"/>
              <a:t>tradesmen,  </a:t>
            </a:r>
            <a:r>
              <a:rPr lang="en-US" sz="3400" dirty="0"/>
              <a:t>cleaning and janitorial staff, </a:t>
            </a:r>
            <a:r>
              <a:rPr lang="en-US" sz="3400" dirty="0" smtClean="0"/>
              <a:t>security </a:t>
            </a:r>
            <a:r>
              <a:rPr lang="en-US" sz="3400" dirty="0"/>
              <a:t>and other service providers;</a:t>
            </a:r>
          </a:p>
          <a:p>
            <a:pPr lvl="1"/>
            <a:r>
              <a:rPr lang="en-US" sz="3400" dirty="0"/>
              <a:t>Mail, post, shipping, logistics, delivery and pickup services;</a:t>
            </a:r>
          </a:p>
          <a:p>
            <a:pPr lvl="1"/>
            <a:r>
              <a:rPr lang="en-US" sz="3400" dirty="0"/>
              <a:t>Educational institutions;</a:t>
            </a:r>
          </a:p>
          <a:p>
            <a:pPr lvl="1"/>
            <a:r>
              <a:rPr lang="en-US" sz="3400" dirty="0"/>
              <a:t>Laundry services;</a:t>
            </a:r>
          </a:p>
          <a:p>
            <a:pPr lvl="1"/>
            <a:r>
              <a:rPr lang="en-US" sz="3400" dirty="0"/>
              <a:t>Restaurants for consumption off premises;</a:t>
            </a:r>
          </a:p>
          <a:p>
            <a:pPr lvl="1"/>
            <a:r>
              <a:rPr lang="en-US" sz="3400" dirty="0"/>
              <a:t>Businesses that sell, manufacture or supply products to work from home;</a:t>
            </a:r>
          </a:p>
          <a:p>
            <a:pPr lvl="1"/>
            <a:r>
              <a:rPr lang="en-US" sz="3400" dirty="0"/>
              <a:t>Businesses that sell, manufacture or supply other essential businesses or operations;</a:t>
            </a:r>
          </a:p>
          <a:p>
            <a:pPr lvl="1"/>
            <a:r>
              <a:rPr lang="en-US" sz="3400" dirty="0"/>
              <a:t>Transportation </a:t>
            </a:r>
            <a:r>
              <a:rPr lang="en-US" sz="3400" dirty="0" smtClean="0"/>
              <a:t>companies</a:t>
            </a:r>
          </a:p>
          <a:p>
            <a:pPr lvl="1"/>
            <a:r>
              <a:rPr lang="en-US" sz="3400" dirty="0" smtClean="0"/>
              <a:t>Home-based </a:t>
            </a:r>
            <a:r>
              <a:rPr lang="en-US" sz="3400" dirty="0"/>
              <a:t>care and services;</a:t>
            </a:r>
          </a:p>
          <a:p>
            <a:pPr lvl="1"/>
            <a:r>
              <a:rPr lang="en-US" sz="3400" dirty="0"/>
              <a:t>Residential facilities and shelters;</a:t>
            </a:r>
          </a:p>
          <a:p>
            <a:pPr lvl="1"/>
            <a:r>
              <a:rPr lang="en-US" sz="3400" dirty="0"/>
              <a:t>Professional services including law firms, accounting firms and insurance firms;</a:t>
            </a:r>
          </a:p>
          <a:p>
            <a:pPr lvl="1"/>
            <a:r>
              <a:rPr lang="en-US" sz="3400" dirty="0"/>
              <a:t>Daycare centers for employees exempted by the executive order;</a:t>
            </a:r>
          </a:p>
          <a:p>
            <a:pPr lvl="1"/>
            <a:r>
              <a:rPr lang="en-US" sz="3400" dirty="0"/>
              <a:t>Businesses that manufacture, distribute and are supply chain for critical products in industries;</a:t>
            </a:r>
          </a:p>
          <a:p>
            <a:pPr lvl="1"/>
            <a:r>
              <a:rPr lang="en-US" sz="3400" dirty="0"/>
              <a:t>Critical labor union functions;</a:t>
            </a:r>
          </a:p>
          <a:p>
            <a:pPr lvl="1"/>
            <a:r>
              <a:rPr lang="en-US" sz="3400" dirty="0"/>
              <a:t>Hotels and motels;</a:t>
            </a:r>
          </a:p>
          <a:p>
            <a:pPr lvl="1"/>
            <a:r>
              <a:rPr lang="en-US" sz="3400" dirty="0"/>
              <a:t>Funeral services.</a:t>
            </a:r>
          </a:p>
          <a:p>
            <a:endParaRPr lang="en-US" dirty="0"/>
          </a:p>
        </p:txBody>
      </p:sp>
    </p:spTree>
    <p:extLst>
      <p:ext uri="{BB962C8B-B14F-4D97-AF65-F5344CB8AC3E}">
        <p14:creationId xmlns:p14="http://schemas.microsoft.com/office/powerpoint/2010/main" val="313466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Specifically excludes…</a:t>
            </a:r>
            <a:endParaRPr lang="en-US" dirty="0"/>
          </a:p>
        </p:txBody>
      </p:sp>
      <p:sp>
        <p:nvSpPr>
          <p:cNvPr id="3" name="Content Placeholder 2"/>
          <p:cNvSpPr>
            <a:spLocks noGrp="1"/>
          </p:cNvSpPr>
          <p:nvPr>
            <p:ph idx="1"/>
          </p:nvPr>
        </p:nvSpPr>
        <p:spPr/>
        <p:txBody>
          <a:bodyPr/>
          <a:lstStyle/>
          <a:p>
            <a:endParaRPr lang="en-US" dirty="0" smtClean="0"/>
          </a:p>
          <a:p>
            <a:r>
              <a:rPr lang="en-US" dirty="0" smtClean="0"/>
              <a:t>Employees that worked from home exclusively in the 14 days prior to exposure from COVID</a:t>
            </a:r>
          </a:p>
          <a:p>
            <a:r>
              <a:rPr lang="en-US" dirty="0" smtClean="0"/>
              <a:t>Employees who are not </a:t>
            </a:r>
            <a:r>
              <a:rPr lang="en-US" b="1" dirty="0" smtClean="0"/>
              <a:t>required </a:t>
            </a:r>
            <a:r>
              <a:rPr lang="en-US" dirty="0" smtClean="0"/>
              <a:t>to encounter members of the general public or work in employment locations with more than 15 employees</a:t>
            </a:r>
            <a:endParaRPr lang="en-US" dirty="0"/>
          </a:p>
        </p:txBody>
      </p:sp>
    </p:spTree>
    <p:extLst>
      <p:ext uri="{BB962C8B-B14F-4D97-AF65-F5344CB8AC3E}">
        <p14:creationId xmlns:p14="http://schemas.microsoft.com/office/powerpoint/2010/main" val="3134358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rebuttable presumption?</a:t>
            </a:r>
            <a:endParaRPr lang="en-US" dirty="0"/>
          </a:p>
        </p:txBody>
      </p:sp>
      <p:sp>
        <p:nvSpPr>
          <p:cNvPr id="3" name="Content Placeholder 2"/>
          <p:cNvSpPr>
            <a:spLocks noGrp="1"/>
          </p:cNvSpPr>
          <p:nvPr>
            <p:ph idx="1"/>
          </p:nvPr>
        </p:nvSpPr>
        <p:spPr/>
        <p:txBody>
          <a:bodyPr/>
          <a:lstStyle/>
          <a:p>
            <a:r>
              <a:rPr lang="en-US" dirty="0" smtClean="0"/>
              <a:t>Legal term of art – once the claimant has established both elements of the statute (1) positive diagnosis and (2) covered employee under the Act) – the burden is on the employer to come forward with evidence to rebut the presumption</a:t>
            </a:r>
          </a:p>
          <a:p>
            <a:pPr lvl="1"/>
            <a:r>
              <a:rPr lang="en-US" dirty="0" smtClean="0"/>
              <a:t>Generally, an employee must prove the elements of his/her claim with evidence showing some link to the employment.</a:t>
            </a:r>
          </a:p>
          <a:p>
            <a:pPr lvl="1"/>
            <a:r>
              <a:rPr lang="en-US" dirty="0" smtClean="0"/>
              <a:t>Now, an employee need only establish a positive diagnosis and that they are a covered employee to prove a prima facie case that his/her </a:t>
            </a:r>
            <a:r>
              <a:rPr lang="en-US" dirty="0" err="1" smtClean="0"/>
              <a:t>covid</a:t>
            </a:r>
            <a:r>
              <a:rPr lang="en-US" dirty="0" smtClean="0"/>
              <a:t> exposure and infection was the result of work (even if there were no other known infected workers/staff/members of the general public working at the facility)</a:t>
            </a:r>
            <a:endParaRPr lang="en-US" dirty="0"/>
          </a:p>
        </p:txBody>
      </p:sp>
    </p:spTree>
    <p:extLst>
      <p:ext uri="{BB962C8B-B14F-4D97-AF65-F5344CB8AC3E}">
        <p14:creationId xmlns:p14="http://schemas.microsoft.com/office/powerpoint/2010/main" val="235494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sz="4800" dirty="0" smtClean="0"/>
              <a:t>Rebutting the Presumption</a:t>
            </a:r>
            <a:endParaRPr lang="en-US" sz="4800" dirty="0"/>
          </a:p>
        </p:txBody>
      </p:sp>
      <p:sp>
        <p:nvSpPr>
          <p:cNvPr id="3" name="Content Placeholder 2"/>
          <p:cNvSpPr>
            <a:spLocks noGrp="1"/>
          </p:cNvSpPr>
          <p:nvPr>
            <p:ph idx="1"/>
          </p:nvPr>
        </p:nvSpPr>
        <p:spPr>
          <a:xfrm>
            <a:off x="457200" y="1143000"/>
            <a:ext cx="8229600" cy="4525963"/>
          </a:xfrm>
        </p:spPr>
        <p:txBody>
          <a:bodyPr/>
          <a:lstStyle/>
          <a:p>
            <a:r>
              <a:rPr lang="en-US" dirty="0" smtClean="0"/>
              <a:t>Evidence to establish that the presumption should not apply – Employers need only provide </a:t>
            </a:r>
            <a:r>
              <a:rPr lang="en-US" b="1" dirty="0" smtClean="0"/>
              <a:t>some </a:t>
            </a:r>
            <a:r>
              <a:rPr lang="en-US" dirty="0" smtClean="0"/>
              <a:t>evidence to successfully rebut the statutory presumption</a:t>
            </a:r>
          </a:p>
          <a:p>
            <a:pPr marL="0" indent="0">
              <a:buNone/>
            </a:pPr>
            <a:endParaRPr lang="en-US" dirty="0" smtClean="0"/>
          </a:p>
          <a:p>
            <a:r>
              <a:rPr lang="en-US" dirty="0" smtClean="0"/>
              <a:t>Statute outlines 3 ways, at a minimum, the employer can rebut the statutory presumption</a:t>
            </a:r>
          </a:p>
          <a:p>
            <a:pPr marL="800100" lvl="1" indent="-342900">
              <a:buAutoNum type="arabicPeriod"/>
            </a:pPr>
            <a:r>
              <a:rPr lang="en-US" dirty="0" smtClean="0"/>
              <a:t>Employee was working from home for 14 or more consecutive days immediately prior to the injury, disease or period of incapacity from Covid-19</a:t>
            </a:r>
          </a:p>
          <a:p>
            <a:pPr marL="800100" lvl="1" indent="-342900">
              <a:buAutoNum type="arabicPeriod"/>
            </a:pPr>
            <a:r>
              <a:rPr lang="en-US" smtClean="0"/>
              <a:t>Employer </a:t>
            </a:r>
            <a:r>
              <a:rPr lang="en-US" dirty="0" smtClean="0"/>
              <a:t>provides proof of exposure to Covid-19 by an alternate source</a:t>
            </a:r>
          </a:p>
          <a:p>
            <a:pPr marL="457200" lvl="1" indent="0">
              <a:buNone/>
            </a:pPr>
            <a:endParaRPr lang="en-US" dirty="0"/>
          </a:p>
        </p:txBody>
      </p:sp>
    </p:spTree>
    <p:extLst>
      <p:ext uri="{BB962C8B-B14F-4D97-AF65-F5344CB8AC3E}">
        <p14:creationId xmlns:p14="http://schemas.microsoft.com/office/powerpoint/2010/main" val="366276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sz="4800" dirty="0" smtClean="0"/>
              <a:t>Rebutting the Presumption</a:t>
            </a:r>
            <a:endParaRPr lang="en-US" sz="4800" dirty="0"/>
          </a:p>
        </p:txBody>
      </p:sp>
      <p:sp>
        <p:nvSpPr>
          <p:cNvPr id="3" name="Content Placeholder 2"/>
          <p:cNvSpPr>
            <a:spLocks noGrp="1"/>
          </p:cNvSpPr>
          <p:nvPr>
            <p:ph idx="1"/>
          </p:nvPr>
        </p:nvSpPr>
        <p:spPr>
          <a:xfrm>
            <a:off x="533400" y="762000"/>
            <a:ext cx="8229600" cy="4525963"/>
          </a:xfrm>
        </p:spPr>
        <p:txBody>
          <a:bodyPr>
            <a:normAutofit lnSpcReduction="10000"/>
          </a:bodyPr>
          <a:lstStyle/>
          <a:p>
            <a:pPr marL="0" lvl="0" indent="0">
              <a:buNone/>
            </a:pPr>
            <a:r>
              <a:rPr lang="en-US" dirty="0" smtClean="0"/>
              <a:t>3. </a:t>
            </a:r>
            <a:r>
              <a:rPr lang="en-US" dirty="0"/>
              <a:t>The employer was </a:t>
            </a:r>
            <a:r>
              <a:rPr lang="en-US" dirty="0" smtClean="0"/>
              <a:t>engaged in and applied to </a:t>
            </a:r>
            <a:r>
              <a:rPr lang="en-US" dirty="0"/>
              <a:t>the best of its ability, industry specific workplace sanitation, social distancing and health and safety practices based on CDC Guidelines.  </a:t>
            </a:r>
            <a:endParaRPr lang="en-US" dirty="0" smtClean="0"/>
          </a:p>
          <a:p>
            <a:pPr marL="0" lvl="0" indent="0">
              <a:buNone/>
            </a:pPr>
            <a:endParaRPr lang="en-US" dirty="0" smtClean="0"/>
          </a:p>
          <a:p>
            <a:r>
              <a:rPr lang="en-US" sz="2000" dirty="0" smtClean="0"/>
              <a:t>The </a:t>
            </a:r>
            <a:r>
              <a:rPr lang="en-US" sz="2000" dirty="0"/>
              <a:t>employer can rebut the presumption by </a:t>
            </a:r>
            <a:r>
              <a:rPr lang="en-US" sz="2000" dirty="0" smtClean="0"/>
              <a:t>proving </a:t>
            </a:r>
            <a:r>
              <a:rPr lang="en-US" sz="2000" dirty="0"/>
              <a:t>that the employee had been protected</a:t>
            </a:r>
            <a:r>
              <a:rPr lang="en-US" sz="2000" b="1" dirty="0"/>
              <a:t> consistent with the directives of the CDC</a:t>
            </a:r>
            <a:r>
              <a:rPr lang="en-US" sz="2000" dirty="0"/>
              <a:t> for at least 14 days prior to the injury, occupational disease or period of incapacity.  This would include the requirement of personal protective </a:t>
            </a:r>
            <a:r>
              <a:rPr lang="en-US" sz="2000" dirty="0" smtClean="0"/>
              <a:t>equipment, sanitation practices, skeleton workforce to promote social distancing</a:t>
            </a:r>
          </a:p>
          <a:p>
            <a:r>
              <a:rPr lang="en-US" sz="2000" dirty="0" smtClean="0"/>
              <a:t>Review CDC guidelines to determine if at the date of injury if employer followed them</a:t>
            </a:r>
          </a:p>
          <a:p>
            <a:endParaRPr lang="en-US" sz="2000" dirty="0"/>
          </a:p>
        </p:txBody>
      </p:sp>
    </p:spTree>
    <p:extLst>
      <p:ext uri="{BB962C8B-B14F-4D97-AF65-F5344CB8AC3E}">
        <p14:creationId xmlns:p14="http://schemas.microsoft.com/office/powerpoint/2010/main" val="33772074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358</TotalTime>
  <Words>3038</Words>
  <Application>Microsoft Office PowerPoint</Application>
  <PresentationFormat>On-screen Show (4:3)</PresentationFormat>
  <Paragraphs>225</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Century Gothic</vt:lpstr>
      <vt:lpstr>Courier New</vt:lpstr>
      <vt:lpstr>Palatino Linotype</vt:lpstr>
      <vt:lpstr>Executive</vt:lpstr>
      <vt:lpstr> Covid’s Impact on Workers’ Compensation Claims</vt:lpstr>
      <vt:lpstr>REBUTTABLE PRESUMPTION</vt:lpstr>
      <vt:lpstr>Covid Diagnosis</vt:lpstr>
      <vt:lpstr>Who is covered?</vt:lpstr>
      <vt:lpstr>Who is covered continued…</vt:lpstr>
      <vt:lpstr>Specifically excludes…</vt:lpstr>
      <vt:lpstr>What is a rebuttable presumption?</vt:lpstr>
      <vt:lpstr>Rebutting the Presumption</vt:lpstr>
      <vt:lpstr>Rebutting the Presumption</vt:lpstr>
      <vt:lpstr>Rebutted – now what?</vt:lpstr>
      <vt:lpstr>Rebutted – now what?</vt:lpstr>
      <vt:lpstr>Vaccines</vt:lpstr>
      <vt:lpstr>Where are we now…</vt:lpstr>
      <vt:lpstr>Covid Claim Comes In…</vt:lpstr>
      <vt:lpstr>PowerPoint Presentation</vt:lpstr>
      <vt:lpstr>Other considerations…</vt:lpstr>
      <vt:lpstr>Benefits for claimants</vt:lpstr>
      <vt:lpstr>Benefits…</vt:lpstr>
      <vt:lpstr>PPD Exposure</vt:lpstr>
      <vt:lpstr>Covid Sequelae</vt:lpstr>
      <vt:lpstr>What we are seeing…</vt:lpstr>
      <vt:lpstr>Thank You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Desai, Jigar S.</dc:creator>
  <cp:lastModifiedBy>Joseph Cusumano</cp:lastModifiedBy>
  <cp:revision>44</cp:revision>
  <dcterms:created xsi:type="dcterms:W3CDTF">2020-09-08T16:45:51Z</dcterms:created>
  <dcterms:modified xsi:type="dcterms:W3CDTF">2021-06-11T13:14:11Z</dcterms:modified>
</cp:coreProperties>
</file>